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pPr/>
              <a:t>6. 2. 2020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002060"/>
                </a:solidFill>
              </a:rPr>
              <a:t>Prevádzkový poriadok </a:t>
            </a:r>
            <a:br>
              <a:rPr lang="sk-SK" b="1" dirty="0" smtClean="0">
                <a:solidFill>
                  <a:srgbClr val="002060"/>
                </a:solidFill>
              </a:rPr>
            </a:br>
            <a:r>
              <a:rPr lang="sk-SK" b="1" dirty="0" smtClean="0">
                <a:solidFill>
                  <a:srgbClr val="002060"/>
                </a:solidFill>
              </a:rPr>
              <a:t>v školskej dielni</a:t>
            </a:r>
            <a:endParaRPr lang="sk-SK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Zásady bezpečnej práce 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v školskej dielni 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pre žiakov </a:t>
            </a:r>
            <a:r>
              <a:rPr lang="sk-SK" b="1" dirty="0" smtClean="0">
                <a:solidFill>
                  <a:srgbClr val="FF0000"/>
                </a:solidFill>
              </a:rPr>
              <a:t>ZŠ</a:t>
            </a:r>
            <a:endParaRPr lang="sk-S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291509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85168" y="692696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sk-SK" sz="3600" b="1" dirty="0" smtClean="0">
                <a:solidFill>
                  <a:srgbClr val="002060"/>
                </a:solidFill>
              </a:rPr>
              <a:t>1.    Do </a:t>
            </a:r>
            <a:r>
              <a:rPr lang="sk-SK" sz="3600" b="1" dirty="0">
                <a:solidFill>
                  <a:srgbClr val="002060"/>
                </a:solidFill>
              </a:rPr>
              <a:t>dielne môže žiak vstúpiť len za prítomnosti vyučujúceho</a:t>
            </a:r>
            <a:r>
              <a:rPr lang="sk-SK" sz="3600" b="1" dirty="0" smtClean="0">
                <a:solidFill>
                  <a:srgbClr val="002060"/>
                </a:solidFill>
              </a:rPr>
              <a:t>.</a:t>
            </a: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  <a:p>
            <a:pPr marL="742950" lvl="0" indent="-742950"/>
            <a:r>
              <a:rPr lang="sk-SK" sz="3600" b="1" dirty="0" smtClean="0">
                <a:solidFill>
                  <a:srgbClr val="002060"/>
                </a:solidFill>
              </a:rPr>
              <a:t>2.    Pri </a:t>
            </a:r>
            <a:r>
              <a:rPr lang="sk-SK" sz="3600" b="1" dirty="0">
                <a:solidFill>
                  <a:srgbClr val="002060"/>
                </a:solidFill>
              </a:rPr>
              <a:t>praktickej činnosti sa v dielni nosí pracovné oblečenie, najčastejšie plášť</a:t>
            </a:r>
            <a:r>
              <a:rPr lang="sk-SK" sz="3600" b="1" dirty="0" smtClean="0">
                <a:solidFill>
                  <a:srgbClr val="002060"/>
                </a:solidFill>
              </a:rPr>
              <a:t>.</a:t>
            </a: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User\AppData\Local\Microsoft\Windows\Temporary Internet Files\Content.IE5\DTZ3IYLK\MC9000890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883851"/>
            <a:ext cx="1872208" cy="23083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8324582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95536" y="404664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sk-SK" sz="3600" b="1" dirty="0" smtClean="0">
                <a:solidFill>
                  <a:srgbClr val="002060"/>
                </a:solidFill>
              </a:rPr>
              <a:t>3.  Po </a:t>
            </a:r>
            <a:r>
              <a:rPr lang="sk-SK" sz="3600" b="1" dirty="0">
                <a:solidFill>
                  <a:srgbClr val="002060"/>
                </a:solidFill>
              </a:rPr>
              <a:t>príchode na pracovné miesto žiak skontroluje náradie a materiál. S poškodeným náradím nepracuje</a:t>
            </a:r>
            <a:r>
              <a:rPr lang="sk-SK" sz="3600" b="1" dirty="0" smtClean="0">
                <a:solidFill>
                  <a:srgbClr val="002060"/>
                </a:solidFill>
              </a:rPr>
              <a:t>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3600" b="1" dirty="0">
              <a:solidFill>
                <a:srgbClr val="002060"/>
              </a:solidFill>
            </a:endParaRPr>
          </a:p>
          <a:p>
            <a:pPr marL="571500" indent="-571500"/>
            <a:r>
              <a:rPr lang="sk-SK" sz="3600" b="1" dirty="0" smtClean="0">
                <a:solidFill>
                  <a:srgbClr val="002060"/>
                </a:solidFill>
              </a:rPr>
              <a:t>4.  Žiak </a:t>
            </a:r>
            <a:r>
              <a:rPr lang="sk-SK" sz="3600" b="1" dirty="0">
                <a:solidFill>
                  <a:srgbClr val="002060"/>
                </a:solidFill>
              </a:rPr>
              <a:t>šetrí nielen náradie a zariadenie, ale aj materiál, s ktorým pracuje.</a:t>
            </a:r>
          </a:p>
          <a:p>
            <a:endParaRPr lang="sk-SK" sz="3600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User\AppData\Local\Microsoft\Windows\Temporary Internet Files\Content.IE5\HY0NVR4O\MC90044128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034" y="3658716"/>
            <a:ext cx="2101924" cy="21019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AppData\Local\Microsoft\Windows\Temporary Internet Files\Content.IE5\YO1YHHVB\MC90043394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9143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User\AppData\Local\Microsoft\Windows\Temporary Internet Files\Content.IE5\DTZ3IYLK\MC90034041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991435"/>
            <a:ext cx="1527048" cy="18580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2972997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95536" y="692696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sk-SK" sz="3600" b="1" dirty="0" smtClean="0">
                <a:solidFill>
                  <a:srgbClr val="002060"/>
                </a:solidFill>
              </a:rPr>
              <a:t>5.  Na </a:t>
            </a:r>
            <a:r>
              <a:rPr lang="sk-SK" sz="3600" b="1" dirty="0">
                <a:solidFill>
                  <a:srgbClr val="002060"/>
                </a:solidFill>
              </a:rPr>
              <a:t>pracovisku žiak dodržuje zásady </a:t>
            </a:r>
            <a:r>
              <a:rPr lang="sk-SK" sz="3600" b="1" dirty="0" smtClean="0">
                <a:solidFill>
                  <a:srgbClr val="002060"/>
                </a:solidFill>
              </a:rPr>
              <a:t>bezpečnosti !</a:t>
            </a:r>
            <a:endParaRPr lang="sk-SK" sz="3600" b="1" dirty="0" smtClean="0">
              <a:solidFill>
                <a:srgbClr val="002060"/>
              </a:solidFill>
            </a:endParaRP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</p:txBody>
      </p:sp>
      <p:pic>
        <p:nvPicPr>
          <p:cNvPr id="5122" name="Picture 2" descr="C:\Users\User\AppData\Local\Microsoft\Windows\Temporary Internet Files\Content.IE5\0B08Q28K\MC90044202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800" y="2852936"/>
            <a:ext cx="1854944" cy="31618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9442793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95536" y="692696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sk-SK" sz="3600" b="1" dirty="0" smtClean="0">
                <a:solidFill>
                  <a:srgbClr val="002060"/>
                </a:solidFill>
              </a:rPr>
              <a:t>6.  S</a:t>
            </a:r>
            <a:r>
              <a:rPr lang="sk-SK" sz="3600" b="1" dirty="0">
                <a:solidFill>
                  <a:srgbClr val="002060"/>
                </a:solidFill>
              </a:rPr>
              <a:t> elektrickými spotrebičmi môže žiak pracovať len pod dozorom vyučujúceho</a:t>
            </a:r>
            <a:r>
              <a:rPr lang="sk-SK" sz="3600" b="1" dirty="0" smtClean="0">
                <a:solidFill>
                  <a:srgbClr val="002060"/>
                </a:solidFill>
              </a:rPr>
              <a:t>!</a:t>
            </a:r>
          </a:p>
          <a:p>
            <a:pPr lvl="0"/>
            <a:endParaRPr lang="sk-SK" sz="3600" b="1" dirty="0" smtClean="0">
              <a:solidFill>
                <a:srgbClr val="002060"/>
              </a:solidFill>
            </a:endParaRP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  <a:p>
            <a:pPr marL="571500" lvl="0" indent="-571500"/>
            <a:r>
              <a:rPr lang="sk-SK" sz="3600" b="1" dirty="0" smtClean="0">
                <a:solidFill>
                  <a:srgbClr val="002060"/>
                </a:solidFill>
              </a:rPr>
              <a:t>7.  Ak </a:t>
            </a:r>
            <a:r>
              <a:rPr lang="sk-SK" sz="3600" b="1" dirty="0">
                <a:solidFill>
                  <a:srgbClr val="002060"/>
                </a:solidFill>
              </a:rPr>
              <a:t>používa laky </a:t>
            </a:r>
            <a:endParaRPr lang="sk-SK" sz="3600" b="1" dirty="0" smtClean="0">
              <a:solidFill>
                <a:srgbClr val="002060"/>
              </a:solidFill>
            </a:endParaRPr>
          </a:p>
          <a:p>
            <a:pPr lvl="0"/>
            <a:r>
              <a:rPr lang="sk-SK" sz="3600" b="1" dirty="0">
                <a:solidFill>
                  <a:srgbClr val="002060"/>
                </a:solidFill>
              </a:rPr>
              <a:t> </a:t>
            </a:r>
            <a:r>
              <a:rPr lang="sk-SK" sz="3600" b="1" dirty="0" smtClean="0">
                <a:solidFill>
                  <a:srgbClr val="002060"/>
                </a:solidFill>
              </a:rPr>
              <a:t>    a</a:t>
            </a:r>
            <a:r>
              <a:rPr lang="sk-SK" sz="3600" b="1" dirty="0">
                <a:solidFill>
                  <a:srgbClr val="002060"/>
                </a:solidFill>
              </a:rPr>
              <a:t> moridlá, pracuje </a:t>
            </a:r>
            <a:endParaRPr lang="sk-SK" sz="3600" b="1" dirty="0" smtClean="0">
              <a:solidFill>
                <a:srgbClr val="002060"/>
              </a:solidFill>
            </a:endParaRPr>
          </a:p>
          <a:p>
            <a:pPr lvl="0"/>
            <a:r>
              <a:rPr lang="sk-SK" sz="3600" b="1" dirty="0">
                <a:solidFill>
                  <a:srgbClr val="002060"/>
                </a:solidFill>
              </a:rPr>
              <a:t> </a:t>
            </a:r>
            <a:r>
              <a:rPr lang="sk-SK" sz="3600" b="1" dirty="0" smtClean="0">
                <a:solidFill>
                  <a:srgbClr val="002060"/>
                </a:solidFill>
              </a:rPr>
              <a:t>    pri </a:t>
            </a:r>
            <a:r>
              <a:rPr lang="sk-SK" sz="3600" b="1" dirty="0">
                <a:solidFill>
                  <a:srgbClr val="002060"/>
                </a:solidFill>
              </a:rPr>
              <a:t>otvorenom okne</a:t>
            </a:r>
            <a:r>
              <a:rPr lang="sk-SK" sz="3600" b="1" dirty="0" smtClean="0">
                <a:solidFill>
                  <a:srgbClr val="002060"/>
                </a:solidFill>
              </a:rPr>
              <a:t>!</a:t>
            </a: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User\AppData\Local\Microsoft\Windows\Temporary Internet Files\Content.IE5\N6KENBP8\MC90044128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916832"/>
            <a:ext cx="2019672" cy="20196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User\AppData\Local\Microsoft\Windows\Temporary Internet Files\Content.IE5\HY0NVR4O\MC9003126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149080"/>
            <a:ext cx="1809598" cy="1654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5559143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11560" y="548680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sk-SK" sz="3600" b="1" dirty="0" smtClean="0">
                <a:solidFill>
                  <a:srgbClr val="002060"/>
                </a:solidFill>
              </a:rPr>
              <a:t>8.  Ak </a:t>
            </a:r>
            <a:r>
              <a:rPr lang="sk-SK" sz="3600" b="1" dirty="0">
                <a:solidFill>
                  <a:srgbClr val="002060"/>
                </a:solidFill>
              </a:rPr>
              <a:t>je to potrebné, žiak používa ochranné pomôcky (rukavice, okuliare a ochranné štíty</a:t>
            </a:r>
            <a:r>
              <a:rPr lang="sk-SK" sz="3600" b="1" dirty="0" smtClean="0">
                <a:solidFill>
                  <a:srgbClr val="002060"/>
                </a:solidFill>
              </a:rPr>
              <a:t>).</a:t>
            </a: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3600" b="1" dirty="0" smtClean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3600" b="1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k-SK" sz="3600" b="1" dirty="0" smtClean="0">
              <a:solidFill>
                <a:srgbClr val="002060"/>
              </a:solidFill>
            </a:endParaRPr>
          </a:p>
          <a:p>
            <a:pPr marL="571500" indent="-571500"/>
            <a:r>
              <a:rPr lang="sk-SK" sz="3600" b="1" dirty="0" smtClean="0">
                <a:solidFill>
                  <a:srgbClr val="002060"/>
                </a:solidFill>
              </a:rPr>
              <a:t>9.  Aj </a:t>
            </a:r>
            <a:r>
              <a:rPr lang="sk-SK" sz="3600" b="1" dirty="0">
                <a:solidFill>
                  <a:srgbClr val="002060"/>
                </a:solidFill>
              </a:rPr>
              <a:t>malé poranenie treba ohlásiť vyučujúcemu</a:t>
            </a:r>
            <a:r>
              <a:rPr lang="sk-SK" sz="3600" b="1" dirty="0" smtClean="0">
                <a:solidFill>
                  <a:srgbClr val="002060"/>
                </a:solidFill>
              </a:rPr>
              <a:t>.</a:t>
            </a:r>
            <a:endParaRPr lang="sk-SK" sz="36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User\AppData\Local\Microsoft\Windows\Temporary Internet Files\Content.IE5\N8KXKRZS\MC9003331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36912"/>
            <a:ext cx="1826971" cy="13085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AppData\Local\Microsoft\Windows\Temporary Internet Files\Content.IE5\XRQDCZLN\MC9000978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315152"/>
            <a:ext cx="1795882" cy="1774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AppData\Local\Microsoft\Windows\Temporary Internet Files\Content.IE5\XRQDCZLN\MC90029091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56399">
            <a:off x="4505677" y="4773704"/>
            <a:ext cx="793687" cy="17065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564487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95536" y="692696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sk-SK" sz="3600" b="1" dirty="0" smtClean="0">
                <a:solidFill>
                  <a:srgbClr val="002060"/>
                </a:solidFill>
              </a:rPr>
              <a:t>10. Rozpracované </a:t>
            </a:r>
            <a:r>
              <a:rPr lang="sk-SK" sz="3600" b="1" dirty="0">
                <a:solidFill>
                  <a:srgbClr val="002060"/>
                </a:solidFill>
              </a:rPr>
              <a:t>výrobky žiak </a:t>
            </a:r>
            <a:r>
              <a:rPr lang="sk-SK" sz="3600" b="1" dirty="0" smtClean="0">
                <a:solidFill>
                  <a:srgbClr val="002060"/>
                </a:solidFill>
              </a:rPr>
              <a:t>označí</a:t>
            </a:r>
          </a:p>
          <a:p>
            <a:pPr marL="571500" indent="-571500"/>
            <a:r>
              <a:rPr lang="sk-SK" sz="3600" b="1" dirty="0" smtClean="0">
                <a:solidFill>
                  <a:srgbClr val="002060"/>
                </a:solidFill>
              </a:rPr>
              <a:t>       svojím </a:t>
            </a:r>
            <a:r>
              <a:rPr lang="sk-SK" sz="3600" b="1" dirty="0">
                <a:solidFill>
                  <a:srgbClr val="002060"/>
                </a:solidFill>
              </a:rPr>
              <a:t>menom a uloží na </a:t>
            </a:r>
            <a:r>
              <a:rPr lang="sk-SK" sz="3600" b="1" dirty="0" smtClean="0">
                <a:solidFill>
                  <a:srgbClr val="002060"/>
                </a:solidFill>
              </a:rPr>
              <a:t>určené</a:t>
            </a:r>
          </a:p>
          <a:p>
            <a:pPr marL="571500" indent="-571500"/>
            <a:r>
              <a:rPr lang="sk-SK" sz="3600" b="1" dirty="0" smtClean="0">
                <a:solidFill>
                  <a:srgbClr val="002060"/>
                </a:solidFill>
              </a:rPr>
              <a:t>       miesto.</a:t>
            </a:r>
            <a:r>
              <a:rPr lang="sk-SK" sz="3600" b="1" dirty="0">
                <a:solidFill>
                  <a:srgbClr val="002060"/>
                </a:solidFill>
              </a:rPr>
              <a:t> </a:t>
            </a:r>
            <a:endParaRPr lang="sk-SK" sz="3600" b="1" dirty="0" smtClean="0">
              <a:solidFill>
                <a:srgbClr val="002060"/>
              </a:solidFill>
            </a:endParaRPr>
          </a:p>
          <a:p>
            <a:endParaRPr lang="sk-SK" sz="3600" b="1" dirty="0" smtClean="0">
              <a:solidFill>
                <a:srgbClr val="002060"/>
              </a:solidFill>
            </a:endParaRPr>
          </a:p>
          <a:p>
            <a:endParaRPr lang="sk-SK" sz="3600" b="1" dirty="0">
              <a:solidFill>
                <a:srgbClr val="002060"/>
              </a:solidFill>
            </a:endParaRPr>
          </a:p>
          <a:p>
            <a:endParaRPr lang="sk-SK" sz="3600" b="1" dirty="0">
              <a:solidFill>
                <a:srgbClr val="002060"/>
              </a:solidFill>
            </a:endParaRPr>
          </a:p>
          <a:p>
            <a:pPr marL="571500" indent="-571500"/>
            <a:r>
              <a:rPr lang="sk-SK" sz="3600" b="1" dirty="0" smtClean="0">
                <a:solidFill>
                  <a:srgbClr val="002060"/>
                </a:solidFill>
              </a:rPr>
              <a:t>11. Po </a:t>
            </a:r>
            <a:r>
              <a:rPr lang="sk-SK" sz="3600" b="1" dirty="0">
                <a:solidFill>
                  <a:srgbClr val="002060"/>
                </a:solidFill>
              </a:rPr>
              <a:t>skončení práce každý urobí </a:t>
            </a:r>
            <a:r>
              <a:rPr lang="sk-SK" sz="3600" b="1" dirty="0" smtClean="0">
                <a:solidFill>
                  <a:srgbClr val="002060"/>
                </a:solidFill>
              </a:rPr>
              <a:t>  </a:t>
            </a:r>
          </a:p>
          <a:p>
            <a:pPr marL="571500" indent="-571500"/>
            <a:r>
              <a:rPr lang="sk-SK" sz="3600" b="1" dirty="0" smtClean="0">
                <a:solidFill>
                  <a:srgbClr val="002060"/>
                </a:solidFill>
              </a:rPr>
              <a:t>       poriadok </a:t>
            </a:r>
            <a:r>
              <a:rPr lang="sk-SK" sz="3600" b="1" dirty="0">
                <a:solidFill>
                  <a:srgbClr val="002060"/>
                </a:solidFill>
              </a:rPr>
              <a:t>na svojom mieste, </a:t>
            </a:r>
            <a:endParaRPr lang="sk-SK" sz="3600" b="1" dirty="0" smtClean="0">
              <a:solidFill>
                <a:srgbClr val="002060"/>
              </a:solidFill>
            </a:endParaRPr>
          </a:p>
          <a:p>
            <a:r>
              <a:rPr lang="sk-SK" sz="3600" b="1" dirty="0">
                <a:solidFill>
                  <a:srgbClr val="002060"/>
                </a:solidFill>
              </a:rPr>
              <a:t> </a:t>
            </a:r>
            <a:r>
              <a:rPr lang="sk-SK" sz="3600" b="1" dirty="0" smtClean="0">
                <a:solidFill>
                  <a:srgbClr val="002060"/>
                </a:solidFill>
              </a:rPr>
              <a:t>      uloží </a:t>
            </a:r>
            <a:r>
              <a:rPr lang="sk-SK" sz="3600" b="1" dirty="0">
                <a:solidFill>
                  <a:srgbClr val="002060"/>
                </a:solidFill>
              </a:rPr>
              <a:t>náradie a pomôcky.</a:t>
            </a:r>
          </a:p>
          <a:p>
            <a:pPr lvl="0"/>
            <a:endParaRPr lang="sk-SK" sz="3600" b="1" dirty="0" smtClean="0">
              <a:solidFill>
                <a:srgbClr val="002060"/>
              </a:solidFill>
            </a:endParaRP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</p:txBody>
      </p:sp>
      <p:pic>
        <p:nvPicPr>
          <p:cNvPr id="6148" name="Picture 4" descr="C:\Users\User\AppData\Local\Microsoft\Windows\Temporary Internet Files\Content.IE5\0FESQ44R\MC9004137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094" y="1951835"/>
            <a:ext cx="1710587" cy="20038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User\AppData\Local\Microsoft\Windows\Temporary Internet Files\Content.IE5\HY0NVR4O\MC90044145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599" y="4581127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2672018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95536" y="692696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sk-SK" sz="3600" b="1" dirty="0" smtClean="0">
                <a:solidFill>
                  <a:srgbClr val="002060"/>
                </a:solidFill>
              </a:rPr>
              <a:t>12. Na </a:t>
            </a:r>
            <a:r>
              <a:rPr lang="sk-SK" sz="3600" b="1" dirty="0">
                <a:solidFill>
                  <a:srgbClr val="002060"/>
                </a:solidFill>
              </a:rPr>
              <a:t>záver práce si žiak umyje </a:t>
            </a:r>
            <a:r>
              <a:rPr lang="sk-SK" sz="3600" b="1" dirty="0" smtClean="0">
                <a:solidFill>
                  <a:srgbClr val="002060"/>
                </a:solidFill>
              </a:rPr>
              <a:t>ruky</a:t>
            </a:r>
          </a:p>
          <a:p>
            <a:pPr marL="571500" lvl="0" indent="-571500"/>
            <a:r>
              <a:rPr lang="sk-SK" sz="3600" b="1" dirty="0" smtClean="0">
                <a:solidFill>
                  <a:srgbClr val="002060"/>
                </a:solidFill>
              </a:rPr>
              <a:t>      a</a:t>
            </a:r>
            <a:r>
              <a:rPr lang="sk-SK" sz="3600" b="1" dirty="0">
                <a:solidFill>
                  <a:srgbClr val="002060"/>
                </a:solidFill>
              </a:rPr>
              <a:t> odloží pracovný odev.</a:t>
            </a:r>
          </a:p>
          <a:p>
            <a:pPr lvl="0"/>
            <a:endParaRPr lang="sk-SK" sz="3600" b="1" dirty="0" smtClean="0">
              <a:solidFill>
                <a:srgbClr val="002060"/>
              </a:solidFill>
            </a:endParaRP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  <a:p>
            <a:pPr lvl="0"/>
            <a:endParaRPr lang="sk-SK" sz="3600" b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C:\Users\User\AppData\Local\Microsoft\Windows\Temporary Internet Files\Content.IE5\N7USYXKE\MC9001830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61730"/>
            <a:ext cx="3024336" cy="33797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5843741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90</Words>
  <Application>Microsoft Office PowerPoint</Application>
  <PresentationFormat>Prezentácia na obrazovke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Prevádzkový poriadok  v školskej dielni</vt:lpstr>
      <vt:lpstr>Snímka 2</vt:lpstr>
      <vt:lpstr>Snímka 3</vt:lpstr>
      <vt:lpstr>Snímka 4</vt:lpstr>
      <vt:lpstr>Snímka 5</vt:lpstr>
      <vt:lpstr>Snímka 6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Prevádzkový poriadok  v školskej dielni</dc:title>
  <dc:creator>User</dc:creator>
  <cp:lastModifiedBy>Palko</cp:lastModifiedBy>
  <cp:revision>10</cp:revision>
  <dcterms:created xsi:type="dcterms:W3CDTF">2014-08-31T15:13:24Z</dcterms:created>
  <dcterms:modified xsi:type="dcterms:W3CDTF">2020-02-06T05:02:20Z</dcterms:modified>
</cp:coreProperties>
</file>